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wmf" ContentType="image/x-wmf"/>
  <Default Extension="wmv" ContentType="video/x-ms-wmv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</p:sldIdLst>
  <p:sldSz cx="9144000" cy="6858000" type="screen4x3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8" d="100"/>
          <a:sy n="108" d="100"/>
        </p:scale>
        <p:origin x="1704" y="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688471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</p:spTree>
    <p:extLst>
      <p:ext uri="{BB962C8B-B14F-4D97-AF65-F5344CB8AC3E}">
        <p14:creationId xmlns:p14="http://schemas.microsoft.com/office/powerpoint/2010/main" val="14181109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0" y="1703"/>
            <a:ext cx="9144000" cy="979025"/>
          </a:xfrm>
          <a:prstGeom prst="rect">
            <a:avLst/>
          </a:prstGeom>
          <a:solidFill>
            <a:schemeClr val="bg1">
              <a:lumMod val="85000"/>
              <a:alpha val="14118"/>
            </a:schemeClr>
          </a:solidFill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de-DE" dirty="0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67544" y="1340768"/>
            <a:ext cx="8352928" cy="44644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pic>
        <p:nvPicPr>
          <p:cNvPr id="4" name="Grafik 3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8000" y="6228000"/>
            <a:ext cx="2080284" cy="4128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45538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50" r:id="rId2"/>
  </p:sldLayoutIdLst>
  <p:txStyles>
    <p:titleStyle>
      <a:lvl1pPr algn="ctr" defTabSz="914400" rtl="0" eaLnBrk="1" latinLnBrk="0" hangingPunct="1">
        <a:spcBef>
          <a:spcPct val="0"/>
        </a:spcBef>
        <a:buNone/>
        <a:defRPr sz="2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4.jpeg"/><Relationship Id="rId5" Type="http://schemas.openxmlformats.org/officeDocument/2006/relationships/image" Target="../media/image13.wmf"/><Relationship Id="rId4" Type="http://schemas.openxmlformats.org/officeDocument/2006/relationships/oleObject" Target="../embeddings/oleObject1.bin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6" Type="http://schemas.openxmlformats.org/officeDocument/2006/relationships/image" Target="../media/image16.png"/><Relationship Id="rId5" Type="http://schemas.openxmlformats.org/officeDocument/2006/relationships/image" Target="../media/image15.emf"/><Relationship Id="rId4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7" Type="http://schemas.openxmlformats.org/officeDocument/2006/relationships/image" Target="../media/image21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z="3200" b="1" dirty="0">
                <a:latin typeface="Fira Sans" panose="020B0503050000020004" pitchFamily="34" charset="0"/>
                <a:ea typeface="Fira Sans" panose="020B0503050000020004" pitchFamily="34" charset="0"/>
              </a:rPr>
              <a:t>KITO Advantages</a:t>
            </a:r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C2CEF2A9-CEAD-441A-853E-8C6CAB7E151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5576" y="1412776"/>
            <a:ext cx="7632848" cy="44331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034591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EDEF3F9-ACD5-4136-9E1C-47EBC4DC65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33807"/>
            <a:ext cx="9144000" cy="979025"/>
          </a:xfrm>
        </p:spPr>
        <p:txBody>
          <a:bodyPr/>
          <a:lstStyle/>
          <a:p>
            <a:pPr algn="l"/>
            <a:r>
              <a:rPr lang="de-DE" b="1" dirty="0">
                <a:latin typeface="Fira Sans" panose="020B0503050000020004" pitchFamily="34" charset="0"/>
                <a:ea typeface="Fira Sans" panose="020B0503050000020004" pitchFamily="34" charset="0"/>
              </a:rPr>
              <a:t>	Generell</a:t>
            </a:r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594F805C-FC03-4B92-BB17-6F37E83F35B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7544" y="274788"/>
            <a:ext cx="384081" cy="432854"/>
          </a:xfrm>
          <a:prstGeom prst="rect">
            <a:avLst/>
          </a:prstGeom>
        </p:spPr>
      </p:pic>
      <p:sp>
        <p:nvSpPr>
          <p:cNvPr id="10" name="Textfeld 9">
            <a:extLst>
              <a:ext uri="{FF2B5EF4-FFF2-40B4-BE49-F238E27FC236}">
                <a16:creationId xmlns:a16="http://schemas.microsoft.com/office/drawing/2014/main" id="{B644788C-972A-4DAB-9703-64A2D32695FC}"/>
              </a:ext>
            </a:extLst>
          </p:cNvPr>
          <p:cNvSpPr txBox="1"/>
          <p:nvPr/>
        </p:nvSpPr>
        <p:spPr>
          <a:xfrm>
            <a:off x="395536" y="1412776"/>
            <a:ext cx="8136904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latin typeface="Arial" panose="020B0604020202020204" pitchFamily="34" charset="0"/>
                <a:cs typeface="Arial" panose="020B0604020202020204" pitchFamily="34" charset="0"/>
              </a:rPr>
              <a:t>Advantages of KITO</a:t>
            </a:r>
            <a:r>
              <a:rPr lang="en-US" sz="1600" b="1" baseline="30000" dirty="0">
                <a:latin typeface="Arial" panose="020B0604020202020204" pitchFamily="34" charset="0"/>
                <a:cs typeface="Arial" panose="020B0604020202020204" pitchFamily="34" charset="0"/>
              </a:rPr>
              <a:t>®</a:t>
            </a:r>
            <a:r>
              <a:rPr lang="en-US" sz="1600" b="1" dirty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endParaRPr lang="en-US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In-depth knowledge of existing rules, standards and planned updates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Active participation in national and international standardization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Many years of experience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Highly experienced in consultation and applications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Customer-focused with all our activities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Small, lean, flexible, quick and customer-friendly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International sales network with well-trained representations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Tight cooperation with Notified Bodies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Oldest active brand for flame arrester in the world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TUV-accepted welding company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TUV-accepted company for manufacturing under PED regulations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Quality control acc. to ISO 9001:2015 and additional ATEX requirements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Implementation of special requests with own construction department and workshop</a:t>
            </a:r>
            <a:endParaRPr lang="de-DE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7846468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EDEF3F9-ACD5-4136-9E1C-47EBC4DC65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33807"/>
            <a:ext cx="9144000" cy="979025"/>
          </a:xfrm>
        </p:spPr>
        <p:txBody>
          <a:bodyPr/>
          <a:lstStyle/>
          <a:p>
            <a:pPr algn="l"/>
            <a:r>
              <a:rPr lang="de-DE" b="1" dirty="0">
                <a:latin typeface="Fira Sans" panose="020B0503050000020004" pitchFamily="34" charset="0"/>
                <a:ea typeface="Fira Sans" panose="020B0503050000020004" pitchFamily="34" charset="0"/>
              </a:rPr>
              <a:t>	Generell</a:t>
            </a:r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594F805C-FC03-4B92-BB17-6F37E83F35B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7544" y="274788"/>
            <a:ext cx="384081" cy="432854"/>
          </a:xfrm>
          <a:prstGeom prst="rect">
            <a:avLst/>
          </a:prstGeom>
        </p:spPr>
      </p:pic>
      <p:sp>
        <p:nvSpPr>
          <p:cNvPr id="5" name="Textfeld 4">
            <a:extLst>
              <a:ext uri="{FF2B5EF4-FFF2-40B4-BE49-F238E27FC236}">
                <a16:creationId xmlns:a16="http://schemas.microsoft.com/office/drawing/2014/main" id="{47EBA759-45B6-48EA-9F62-35419E9E9E59}"/>
              </a:ext>
            </a:extLst>
          </p:cNvPr>
          <p:cNvSpPr txBox="1"/>
          <p:nvPr/>
        </p:nvSpPr>
        <p:spPr>
          <a:xfrm>
            <a:off x="467544" y="1124744"/>
            <a:ext cx="8280920" cy="47705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latin typeface="Arial" panose="020B0604020202020204" pitchFamily="34" charset="0"/>
                <a:cs typeface="Arial" panose="020B0604020202020204" pitchFamily="34" charset="0"/>
              </a:rPr>
              <a:t>Advantages of KITO</a:t>
            </a:r>
            <a:r>
              <a:rPr lang="en-US" sz="1600" b="1" baseline="30000" dirty="0">
                <a:latin typeface="Arial" panose="020B0604020202020204" pitchFamily="34" charset="0"/>
                <a:cs typeface="Arial" panose="020B0604020202020204" pitchFamily="34" charset="0"/>
              </a:rPr>
              <a:t>®</a:t>
            </a:r>
            <a:r>
              <a:rPr lang="en-US" sz="1600" b="1" dirty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endParaRPr lang="en-US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Full workshop with own welding, machining and production facilities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Large stockholding of castings in cast steel, cast stainless steel, flanges DIN and ANSI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Short and reliable delivery times, standard units usually within 2-3 weeks EXW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Fabricated models with flexibility to adjust overall length and other dimensions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Special builds to meet customers' specifications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Special materials of construction in-house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End-of-line devices with choice of acrylic or stainless steel hood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Tried &amp; tested valve technology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Lowest settings possible with KITO® valves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Free-movement of valve pallet may be monitored both manually and remotely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Set pressure independent of closing pressure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Stainless steel nameplates, laser-engraved, with DMC code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Marking of the KITO® arrester element with own ident-number, as requested in EN ISO 16852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Temperature control (PT 100) and differential pressure available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Readily accessed KITO® arrester element without interfering ribs or cages, easy cleaning</a:t>
            </a:r>
            <a:endParaRPr lang="de-DE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744593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EDEF3F9-ACD5-4136-9E1C-47EBC4DC65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33807"/>
            <a:ext cx="9144000" cy="979025"/>
          </a:xfrm>
        </p:spPr>
        <p:txBody>
          <a:bodyPr/>
          <a:lstStyle/>
          <a:p>
            <a:pPr algn="l"/>
            <a:r>
              <a:rPr lang="de-DE" b="1" dirty="0">
                <a:latin typeface="Fira Sans" panose="020B0503050000020004" pitchFamily="34" charset="0"/>
                <a:ea typeface="Fira Sans" panose="020B0503050000020004" pitchFamily="34" charset="0"/>
              </a:rPr>
              <a:t>	Generell</a:t>
            </a:r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594F805C-FC03-4B92-BB17-6F37E83F35B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7544" y="274788"/>
            <a:ext cx="384081" cy="432854"/>
          </a:xfrm>
          <a:prstGeom prst="rect">
            <a:avLst/>
          </a:prstGeom>
        </p:spPr>
      </p:pic>
      <p:sp>
        <p:nvSpPr>
          <p:cNvPr id="5" name="Textfeld 4">
            <a:extLst>
              <a:ext uri="{FF2B5EF4-FFF2-40B4-BE49-F238E27FC236}">
                <a16:creationId xmlns:a16="http://schemas.microsoft.com/office/drawing/2014/main" id="{47EBA759-45B6-48EA-9F62-35419E9E9E59}"/>
              </a:ext>
            </a:extLst>
          </p:cNvPr>
          <p:cNvSpPr txBox="1"/>
          <p:nvPr/>
        </p:nvSpPr>
        <p:spPr>
          <a:xfrm>
            <a:off x="431540" y="1412776"/>
            <a:ext cx="8280920" cy="42780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latin typeface="Arial" panose="020B0604020202020204" pitchFamily="34" charset="0"/>
                <a:cs typeface="Arial" panose="020B0604020202020204" pitchFamily="34" charset="0"/>
              </a:rPr>
              <a:t>Advantages of KITO</a:t>
            </a:r>
            <a:r>
              <a:rPr lang="en-US" sz="1600" b="1" baseline="30000" dirty="0">
                <a:latin typeface="Arial" panose="020B0604020202020204" pitchFamily="34" charset="0"/>
                <a:cs typeface="Arial" panose="020B0604020202020204" pitchFamily="34" charset="0"/>
              </a:rPr>
              <a:t>®</a:t>
            </a:r>
            <a:r>
              <a:rPr lang="en-US" sz="1600" b="1" dirty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endParaRPr lang="en-US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Heating of certain types with heating jacket or electrical heating by self-regulating, </a:t>
            </a:r>
            <a:r>
              <a:rPr lang="en-US" sz="1600" dirty="0" err="1">
                <a:latin typeface="Arial" panose="020B0604020202020204" pitchFamily="34" charset="0"/>
                <a:cs typeface="Arial" panose="020B0604020202020204" pitchFamily="34" charset="0"/>
              </a:rPr>
              <a:t>EXtested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 heating stripes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State-of-the art testing for strength, set pressure, leakage rates and gaps (final inspection of KITO®-elements!)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In-house flow testing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Flow rate calculations to include thermal effects according to accepted standards like EN ISO 28300, API 2000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Supply of 2D and 3D models for use in pipe modelling software possible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Training and seminar for engineers, service technicians, also inhouse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Guaranteed spare part availability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Quick delivery of standard spare parts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Continuous expansion of product range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International certification including EAC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Covering all explosion groups as well as special working conditions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Large certified range with sizes from 1/8" to 24" </a:t>
            </a:r>
          </a:p>
        </p:txBody>
      </p:sp>
    </p:spTree>
    <p:extLst>
      <p:ext uri="{BB962C8B-B14F-4D97-AF65-F5344CB8AC3E}">
        <p14:creationId xmlns:p14="http://schemas.microsoft.com/office/powerpoint/2010/main" val="215087841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EDEF3F9-ACD5-4136-9E1C-47EBC4DC65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de-DE" b="1" dirty="0">
                <a:latin typeface="Fira Sans" panose="020B0503050000020004" pitchFamily="34" charset="0"/>
                <a:ea typeface="Fira Sans" panose="020B0503050000020004" pitchFamily="34" charset="0"/>
              </a:rPr>
              <a:t>	Easy Maintenance </a:t>
            </a:r>
            <a:r>
              <a:rPr lang="de-DE" b="1" dirty="0" err="1">
                <a:latin typeface="Fira Sans" panose="020B0503050000020004" pitchFamily="34" charset="0"/>
                <a:ea typeface="Fira Sans" panose="020B0503050000020004" pitchFamily="34" charset="0"/>
              </a:rPr>
              <a:t>for</a:t>
            </a:r>
            <a:r>
              <a:rPr lang="de-DE" b="1" dirty="0">
                <a:latin typeface="Fira Sans" panose="020B0503050000020004" pitchFamily="34" charset="0"/>
                <a:ea typeface="Fira Sans" panose="020B0503050000020004" pitchFamily="34" charset="0"/>
              </a:rPr>
              <a:t> in </a:t>
            </a:r>
            <a:r>
              <a:rPr lang="de-DE" b="1" dirty="0" err="1">
                <a:latin typeface="Fira Sans" panose="020B0503050000020004" pitchFamily="34" charset="0"/>
                <a:ea typeface="Fira Sans" panose="020B0503050000020004" pitchFamily="34" charset="0"/>
              </a:rPr>
              <a:t>line</a:t>
            </a:r>
            <a:r>
              <a:rPr lang="de-DE" b="1" dirty="0">
                <a:latin typeface="Fira Sans" panose="020B0503050000020004" pitchFamily="34" charset="0"/>
                <a:ea typeface="Fira Sans" panose="020B0503050000020004" pitchFamily="34" charset="0"/>
              </a:rPr>
              <a:t> </a:t>
            </a:r>
            <a:r>
              <a:rPr lang="de-DE" b="1" dirty="0" err="1">
                <a:latin typeface="Fira Sans" panose="020B0503050000020004" pitchFamily="34" charset="0"/>
                <a:ea typeface="Fira Sans" panose="020B0503050000020004" pitchFamily="34" charset="0"/>
              </a:rPr>
              <a:t>flame</a:t>
            </a:r>
            <a:r>
              <a:rPr lang="de-DE" b="1" dirty="0">
                <a:latin typeface="Fira Sans" panose="020B0503050000020004" pitchFamily="34" charset="0"/>
                <a:ea typeface="Fira Sans" panose="020B0503050000020004" pitchFamily="34" charset="0"/>
              </a:rPr>
              <a:t> </a:t>
            </a:r>
            <a:r>
              <a:rPr lang="de-DE" b="1" dirty="0" err="1">
                <a:latin typeface="Fira Sans" panose="020B0503050000020004" pitchFamily="34" charset="0"/>
                <a:ea typeface="Fira Sans" panose="020B0503050000020004" pitchFamily="34" charset="0"/>
              </a:rPr>
              <a:t>arresters</a:t>
            </a:r>
            <a:endParaRPr lang="de-DE" b="1" dirty="0">
              <a:latin typeface="Fira Sans" panose="020B0503050000020004" pitchFamily="34" charset="0"/>
              <a:ea typeface="Fira Sans" panose="020B0503050000020004" pitchFamily="34" charset="0"/>
            </a:endParaRPr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594F805C-FC03-4B92-BB17-6F37E83F35B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7544" y="274788"/>
            <a:ext cx="384081" cy="432854"/>
          </a:xfrm>
          <a:prstGeom prst="rect">
            <a:avLst/>
          </a:prstGeom>
        </p:spPr>
      </p:pic>
      <p:sp>
        <p:nvSpPr>
          <p:cNvPr id="5" name="Textfeld 4">
            <a:extLst>
              <a:ext uri="{FF2B5EF4-FFF2-40B4-BE49-F238E27FC236}">
                <a16:creationId xmlns:a16="http://schemas.microsoft.com/office/drawing/2014/main" id="{2C4575A0-5566-479C-9052-D87082F7D440}"/>
              </a:ext>
            </a:extLst>
          </p:cNvPr>
          <p:cNvSpPr txBox="1"/>
          <p:nvPr/>
        </p:nvSpPr>
        <p:spPr>
          <a:xfrm>
            <a:off x="5004048" y="1632538"/>
            <a:ext cx="35283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dirty="0">
                <a:latin typeface="Arial" panose="020B0604020202020204" pitchFamily="34" charset="0"/>
                <a:cs typeface="Arial" panose="020B0604020202020204" pitchFamily="34" charset="0"/>
              </a:rPr>
              <a:t>Angular Design - Supplier’s grids </a:t>
            </a:r>
          </a:p>
        </p:txBody>
      </p:sp>
      <p:pic>
        <p:nvPicPr>
          <p:cNvPr id="6" name="Grafik 5">
            <a:extLst>
              <a:ext uri="{FF2B5EF4-FFF2-40B4-BE49-F238E27FC236}">
                <a16:creationId xmlns:a16="http://schemas.microsoft.com/office/drawing/2014/main" id="{2239D94C-F505-44C9-92B1-6825A739C9E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3193" t="17180" r="41251" b="61580"/>
          <a:stretch/>
        </p:blipFill>
        <p:spPr bwMode="auto">
          <a:xfrm>
            <a:off x="964958" y="2347043"/>
            <a:ext cx="3022600" cy="936104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20000"/>
                  <a:lumOff val="80000"/>
                </a:schemeClr>
              </a:gs>
              <a:gs pos="100000">
                <a:schemeClr val="bg1"/>
              </a:gs>
            </a:gsLst>
            <a:lin ang="16200000" scaled="1"/>
            <a:tileRect/>
          </a:gradFill>
          <a:ln>
            <a:noFill/>
          </a:ln>
        </p:spPr>
      </p:pic>
      <p:sp>
        <p:nvSpPr>
          <p:cNvPr id="7" name="Textfeld 6">
            <a:extLst>
              <a:ext uri="{FF2B5EF4-FFF2-40B4-BE49-F238E27FC236}">
                <a16:creationId xmlns:a16="http://schemas.microsoft.com/office/drawing/2014/main" id="{F774758F-A355-4CCE-8FBE-896E837F6A3F}"/>
              </a:ext>
            </a:extLst>
          </p:cNvPr>
          <p:cNvSpPr txBox="1"/>
          <p:nvPr/>
        </p:nvSpPr>
        <p:spPr>
          <a:xfrm>
            <a:off x="964958" y="1632538"/>
            <a:ext cx="31749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dirty="0">
                <a:latin typeface="Arial" panose="020B0604020202020204" pitchFamily="34" charset="0"/>
                <a:cs typeface="Arial" panose="020B0604020202020204" pitchFamily="34" charset="0"/>
              </a:rPr>
              <a:t>Linear Design - KITO’s grids </a:t>
            </a:r>
          </a:p>
        </p:txBody>
      </p:sp>
      <p:sp>
        <p:nvSpPr>
          <p:cNvPr id="8" name="Textfeld 7">
            <a:extLst>
              <a:ext uri="{FF2B5EF4-FFF2-40B4-BE49-F238E27FC236}">
                <a16:creationId xmlns:a16="http://schemas.microsoft.com/office/drawing/2014/main" id="{8FCAAEA0-A052-4056-BEE6-C4FBF113EA80}"/>
              </a:ext>
            </a:extLst>
          </p:cNvPr>
          <p:cNvSpPr txBox="1"/>
          <p:nvPr/>
        </p:nvSpPr>
        <p:spPr>
          <a:xfrm>
            <a:off x="2627784" y="3643917"/>
            <a:ext cx="37426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b="1" dirty="0">
                <a:latin typeface="Arial" panose="020B0604020202020204" pitchFamily="34" charset="0"/>
                <a:cs typeface="Arial" panose="020B0604020202020204" pitchFamily="34" charset="0"/>
              </a:rPr>
              <a:t>Advantages - KITO</a:t>
            </a:r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id="{D6314809-88D0-44A4-BBB9-25B346250E31}"/>
              </a:ext>
            </a:extLst>
          </p:cNvPr>
          <p:cNvSpPr txBox="1"/>
          <p:nvPr/>
        </p:nvSpPr>
        <p:spPr>
          <a:xfrm>
            <a:off x="1907704" y="4201893"/>
            <a:ext cx="597666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pt-BR" dirty="0">
                <a:latin typeface="Arial" panose="020B0604020202020204" pitchFamily="34" charset="0"/>
                <a:cs typeface="Arial" panose="020B0604020202020204" pitchFamily="34" charset="0"/>
              </a:rPr>
              <a:t>Higher fouling resistance – less dirt on the grid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t-BR" dirty="0">
                <a:latin typeface="Arial" panose="020B0604020202020204" pitchFamily="34" charset="0"/>
                <a:cs typeface="Arial" panose="020B0604020202020204" pitchFamily="34" charset="0"/>
              </a:rPr>
              <a:t>Less maintenance frequency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t-BR" dirty="0">
                <a:latin typeface="Arial" panose="020B0604020202020204" pitchFamily="34" charset="0"/>
                <a:cs typeface="Arial" panose="020B0604020202020204" pitchFamily="34" charset="0"/>
              </a:rPr>
              <a:t>Easy maintenance – Usually only air blast necessary </a:t>
            </a:r>
          </a:p>
        </p:txBody>
      </p:sp>
      <p:pic>
        <p:nvPicPr>
          <p:cNvPr id="10" name="Grafik 9">
            <a:extLst>
              <a:ext uri="{FF2B5EF4-FFF2-40B4-BE49-F238E27FC236}">
                <a16:creationId xmlns:a16="http://schemas.microsoft.com/office/drawing/2014/main" id="{C075E186-46F1-48E4-ACF4-B8C975242EE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32975" y="2331948"/>
            <a:ext cx="2670538" cy="10970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215201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EDEF3F9-ACD5-4136-9E1C-47EBC4DC65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de-DE" b="1" dirty="0">
                <a:latin typeface="Fira Sans" panose="020B0503050000020004" pitchFamily="34" charset="0"/>
                <a:ea typeface="Fira Sans" panose="020B0503050000020004" pitchFamily="34" charset="0"/>
              </a:rPr>
              <a:t>	</a:t>
            </a:r>
            <a:r>
              <a:rPr lang="de-DE" b="1" dirty="0" err="1">
                <a:latin typeface="Fira Sans" panose="020B0503050000020004" pitchFamily="34" charset="0"/>
                <a:ea typeface="Fira Sans" panose="020B0503050000020004" pitchFamily="34" charset="0"/>
              </a:rPr>
              <a:t>Eccentric</a:t>
            </a:r>
            <a:r>
              <a:rPr lang="de-DE" b="1" dirty="0">
                <a:latin typeface="Fira Sans" panose="020B0503050000020004" pitchFamily="34" charset="0"/>
                <a:ea typeface="Fira Sans" panose="020B0503050000020004" pitchFamily="34" charset="0"/>
              </a:rPr>
              <a:t> Design</a:t>
            </a:r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594F805C-FC03-4B92-BB17-6F37E83F35B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7544" y="274788"/>
            <a:ext cx="384081" cy="432854"/>
          </a:xfrm>
          <a:prstGeom prst="rect">
            <a:avLst/>
          </a:prstGeom>
        </p:spPr>
      </p:pic>
      <p:pic>
        <p:nvPicPr>
          <p:cNvPr id="19" name="Grafik 18">
            <a:extLst>
              <a:ext uri="{FF2B5EF4-FFF2-40B4-BE49-F238E27FC236}">
                <a16:creationId xmlns:a16="http://schemas.microsoft.com/office/drawing/2014/main" id="{6FEDE085-2F0E-4B40-ADAC-A7DA9641D0F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3463379" y="1298227"/>
            <a:ext cx="2145234" cy="2376264"/>
          </a:xfrm>
          <a:prstGeom prst="rect">
            <a:avLst/>
          </a:prstGeom>
        </p:spPr>
      </p:pic>
      <p:sp>
        <p:nvSpPr>
          <p:cNvPr id="20" name="Textfeld 19">
            <a:extLst>
              <a:ext uri="{FF2B5EF4-FFF2-40B4-BE49-F238E27FC236}">
                <a16:creationId xmlns:a16="http://schemas.microsoft.com/office/drawing/2014/main" id="{B3BCF8D5-0E14-4635-BF89-22361C16467E}"/>
              </a:ext>
            </a:extLst>
          </p:cNvPr>
          <p:cNvSpPr txBox="1"/>
          <p:nvPr/>
        </p:nvSpPr>
        <p:spPr>
          <a:xfrm>
            <a:off x="683568" y="3651679"/>
            <a:ext cx="7776864" cy="28315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b="1" dirty="0">
                <a:latin typeface="Arial" panose="020B0604020202020204" pitchFamily="34" charset="0"/>
                <a:cs typeface="Arial" panose="020B0604020202020204" pitchFamily="34" charset="0"/>
              </a:rPr>
              <a:t>Advantages – KITO</a:t>
            </a:r>
          </a:p>
          <a:p>
            <a:endParaRPr lang="pt-BR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t-BR" dirty="0">
                <a:latin typeface="Arial" panose="020B0604020202020204" pitchFamily="34" charset="0"/>
                <a:cs typeface="Arial" panose="020B0604020202020204" pitchFamily="34" charset="0"/>
              </a:rPr>
              <a:t>No liquid condensation inside the device;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t-BR" dirty="0">
                <a:latin typeface="Arial" panose="020B0604020202020204" pitchFamily="34" charset="0"/>
                <a:cs typeface="Arial" panose="020B0604020202020204" pitchFamily="34" charset="0"/>
              </a:rPr>
              <a:t>Possibility to install the device close to ground;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t-BR" dirty="0">
                <a:latin typeface="Arial" panose="020B0604020202020204" pitchFamily="34" charset="0"/>
                <a:cs typeface="Arial" panose="020B0604020202020204" pitchFamily="34" charset="0"/>
              </a:rPr>
              <a:t>Casted design up to DN 400 (16”);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t-BR" dirty="0">
                <a:latin typeface="Arial" panose="020B0604020202020204" pitchFamily="34" charset="0"/>
                <a:cs typeface="Arial" panose="020B0604020202020204" pitchFamily="34" charset="0"/>
              </a:rPr>
              <a:t>Easy Maintenance. No need to take flame arrester off the process line.</a:t>
            </a:r>
          </a:p>
          <a:p>
            <a:pPr algn="ctr"/>
            <a:endParaRPr lang="pt-BR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pt-BR" sz="1600" dirty="0">
                <a:latin typeface="Arial" panose="020B0604020202020204" pitchFamily="34" charset="0"/>
                <a:cs typeface="Arial" panose="020B0604020202020204" pitchFamily="34" charset="0"/>
              </a:rPr>
              <a:t>Competitors usually go with Concentric Flame Arresters allowing a possible fluid accumulation inside the flame arrester which will affect its performance</a:t>
            </a:r>
            <a:r>
              <a:rPr lang="pt-BR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endParaRPr lang="pt-BR" dirty="0"/>
          </a:p>
        </p:txBody>
      </p:sp>
      <p:sp>
        <p:nvSpPr>
          <p:cNvPr id="21" name="Textfeld 20">
            <a:extLst>
              <a:ext uri="{FF2B5EF4-FFF2-40B4-BE49-F238E27FC236}">
                <a16:creationId xmlns:a16="http://schemas.microsoft.com/office/drawing/2014/main" id="{812CA2FA-DF4B-4B8D-A5EF-6E4DB7D8DC81}"/>
              </a:ext>
            </a:extLst>
          </p:cNvPr>
          <p:cNvSpPr txBox="1"/>
          <p:nvPr/>
        </p:nvSpPr>
        <p:spPr>
          <a:xfrm>
            <a:off x="1763688" y="1044410"/>
            <a:ext cx="59766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dirty="0">
                <a:latin typeface="Arial" panose="020B0604020202020204" pitchFamily="34" charset="0"/>
                <a:cs typeface="Arial" panose="020B0604020202020204" pitchFamily="34" charset="0"/>
              </a:rPr>
              <a:t>Low pressure drop even for Detonation Flame Arresters</a:t>
            </a:r>
          </a:p>
        </p:txBody>
      </p:sp>
    </p:spTree>
    <p:extLst>
      <p:ext uri="{BB962C8B-B14F-4D97-AF65-F5344CB8AC3E}">
        <p14:creationId xmlns:p14="http://schemas.microsoft.com/office/powerpoint/2010/main" val="217284477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EDEF3F9-ACD5-4136-9E1C-47EBC4DC65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de-DE" b="1" dirty="0">
                <a:latin typeface="Fira Sans" panose="020B0503050000020004" pitchFamily="34" charset="0"/>
                <a:ea typeface="Fira Sans" panose="020B0503050000020004" pitchFamily="34" charset="0"/>
              </a:rPr>
              <a:t>	</a:t>
            </a:r>
            <a:r>
              <a:rPr lang="de-DE" b="1" dirty="0" err="1">
                <a:latin typeface="Fira Sans" panose="020B0503050000020004" pitchFamily="34" charset="0"/>
                <a:ea typeface="Fira Sans" panose="020B0503050000020004" pitchFamily="34" charset="0"/>
              </a:rPr>
              <a:t>Pressure</a:t>
            </a:r>
            <a:r>
              <a:rPr lang="de-DE" b="1" dirty="0">
                <a:latin typeface="Fira Sans" panose="020B0503050000020004" pitchFamily="34" charset="0"/>
                <a:ea typeface="Fira Sans" panose="020B0503050000020004" pitchFamily="34" charset="0"/>
              </a:rPr>
              <a:t> Drop</a:t>
            </a:r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594F805C-FC03-4B92-BB17-6F37E83F35B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7544" y="274788"/>
            <a:ext cx="384081" cy="432854"/>
          </a:xfrm>
          <a:prstGeom prst="rect">
            <a:avLst/>
          </a:prstGeom>
        </p:spPr>
      </p:pic>
      <p:grpSp>
        <p:nvGrpSpPr>
          <p:cNvPr id="7" name="Gruppieren 6">
            <a:extLst>
              <a:ext uri="{FF2B5EF4-FFF2-40B4-BE49-F238E27FC236}">
                <a16:creationId xmlns:a16="http://schemas.microsoft.com/office/drawing/2014/main" id="{FE09B9D2-A6F2-4D13-8917-05D78E9DAC32}"/>
              </a:ext>
            </a:extLst>
          </p:cNvPr>
          <p:cNvGrpSpPr/>
          <p:nvPr/>
        </p:nvGrpSpPr>
        <p:grpSpPr>
          <a:xfrm>
            <a:off x="467544" y="1231035"/>
            <a:ext cx="8352928" cy="4549818"/>
            <a:chOff x="467544" y="1231035"/>
            <a:chExt cx="8352928" cy="4549818"/>
          </a:xfrm>
        </p:grpSpPr>
        <p:sp>
          <p:nvSpPr>
            <p:cNvPr id="8" name="Textfeld 7">
              <a:extLst>
                <a:ext uri="{FF2B5EF4-FFF2-40B4-BE49-F238E27FC236}">
                  <a16:creationId xmlns:a16="http://schemas.microsoft.com/office/drawing/2014/main" id="{24F03B56-88EF-410C-91A6-06CAE0494CE1}"/>
                </a:ext>
              </a:extLst>
            </p:cNvPr>
            <p:cNvSpPr txBox="1"/>
            <p:nvPr/>
          </p:nvSpPr>
          <p:spPr>
            <a:xfrm>
              <a:off x="467544" y="1231035"/>
              <a:ext cx="835292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pt-BR" sz="1600" dirty="0">
                  <a:latin typeface="Arial" panose="020B0604020202020204" pitchFamily="34" charset="0"/>
                  <a:cs typeface="Arial" panose="020B0604020202020204" pitchFamily="34" charset="0"/>
                </a:rPr>
                <a:t>KITO Armaturen GmbH x Ergil (Local Supplier)</a:t>
              </a:r>
            </a:p>
          </p:txBody>
        </p:sp>
        <p:sp>
          <p:nvSpPr>
            <p:cNvPr id="9" name="Textfeld 8">
              <a:extLst>
                <a:ext uri="{FF2B5EF4-FFF2-40B4-BE49-F238E27FC236}">
                  <a16:creationId xmlns:a16="http://schemas.microsoft.com/office/drawing/2014/main" id="{4F0E068B-311F-42B3-8C18-65082F60F357}"/>
                </a:ext>
              </a:extLst>
            </p:cNvPr>
            <p:cNvSpPr txBox="1"/>
            <p:nvPr/>
          </p:nvSpPr>
          <p:spPr>
            <a:xfrm>
              <a:off x="755576" y="5442299"/>
              <a:ext cx="799288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pt-BR" sz="1600" dirty="0">
                  <a:latin typeface="Arial" panose="020B0604020202020204" pitchFamily="34" charset="0"/>
                  <a:cs typeface="Arial" panose="020B0604020202020204" pitchFamily="34" charset="0"/>
                </a:rPr>
                <a:t>Ergil does only have 4” detonation arrester approved acc. to ATEX for Exp. Gr. IIB. </a:t>
              </a:r>
              <a:endParaRPr lang="de-DE" sz="16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pic>
        <p:nvPicPr>
          <p:cNvPr id="4" name="Grafik 3">
            <a:extLst>
              <a:ext uri="{FF2B5EF4-FFF2-40B4-BE49-F238E27FC236}">
                <a16:creationId xmlns:a16="http://schemas.microsoft.com/office/drawing/2014/main" id="{8E5B82C7-D67F-4C37-92B9-E1A5BF32F00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39752" y="1898771"/>
            <a:ext cx="4102964" cy="30604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679612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EDEF3F9-ACD5-4136-9E1C-47EBC4DC65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de-DE" b="1" dirty="0">
                <a:latin typeface="Fira Sans" panose="020B0503050000020004" pitchFamily="34" charset="0"/>
                <a:ea typeface="Fira Sans" panose="020B0503050000020004" pitchFamily="34" charset="0"/>
              </a:rPr>
              <a:t>	</a:t>
            </a:r>
            <a:r>
              <a:rPr lang="de-DE" b="1" dirty="0" err="1">
                <a:latin typeface="Fira Sans" panose="020B0503050000020004" pitchFamily="34" charset="0"/>
                <a:ea typeface="Fira Sans" panose="020B0503050000020004" pitchFamily="34" charset="0"/>
              </a:rPr>
              <a:t>Breather</a:t>
            </a:r>
            <a:r>
              <a:rPr lang="de-DE" b="1" dirty="0">
                <a:latin typeface="Fira Sans" panose="020B0503050000020004" pitchFamily="34" charset="0"/>
                <a:ea typeface="Fira Sans" panose="020B0503050000020004" pitchFamily="34" charset="0"/>
              </a:rPr>
              <a:t> Valves </a:t>
            </a:r>
            <a:r>
              <a:rPr lang="de-DE" b="1" dirty="0" err="1">
                <a:latin typeface="Fira Sans" panose="020B0503050000020004" pitchFamily="34" charset="0"/>
                <a:ea typeface="Fira Sans" panose="020B0503050000020004" pitchFamily="34" charset="0"/>
              </a:rPr>
              <a:t>with</a:t>
            </a:r>
            <a:r>
              <a:rPr lang="de-DE" b="1" dirty="0">
                <a:latin typeface="Fira Sans" panose="020B0503050000020004" pitchFamily="34" charset="0"/>
                <a:ea typeface="Fira Sans" panose="020B0503050000020004" pitchFamily="34" charset="0"/>
              </a:rPr>
              <a:t> </a:t>
            </a:r>
            <a:r>
              <a:rPr lang="de-DE" b="1" dirty="0" err="1">
                <a:latin typeface="Fira Sans" panose="020B0503050000020004" pitchFamily="34" charset="0"/>
                <a:ea typeface="Fira Sans" panose="020B0503050000020004" pitchFamily="34" charset="0"/>
              </a:rPr>
              <a:t>integrated</a:t>
            </a:r>
            <a:r>
              <a:rPr lang="de-DE" b="1" dirty="0">
                <a:latin typeface="Fira Sans" panose="020B0503050000020004" pitchFamily="34" charset="0"/>
                <a:ea typeface="Fira Sans" panose="020B0503050000020004" pitchFamily="34" charset="0"/>
              </a:rPr>
              <a:t> </a:t>
            </a:r>
            <a:r>
              <a:rPr lang="de-DE" b="1" dirty="0" err="1">
                <a:latin typeface="Fira Sans" panose="020B0503050000020004" pitchFamily="34" charset="0"/>
                <a:ea typeface="Fira Sans" panose="020B0503050000020004" pitchFamily="34" charset="0"/>
              </a:rPr>
              <a:t>flame</a:t>
            </a:r>
            <a:r>
              <a:rPr lang="de-DE" b="1" dirty="0">
                <a:latin typeface="Fira Sans" panose="020B0503050000020004" pitchFamily="34" charset="0"/>
                <a:ea typeface="Fira Sans" panose="020B0503050000020004" pitchFamily="34" charset="0"/>
              </a:rPr>
              <a:t> </a:t>
            </a:r>
            <a:r>
              <a:rPr lang="de-DE" b="1" dirty="0" err="1">
                <a:latin typeface="Fira Sans" panose="020B0503050000020004" pitchFamily="34" charset="0"/>
                <a:ea typeface="Fira Sans" panose="020B0503050000020004" pitchFamily="34" charset="0"/>
              </a:rPr>
              <a:t>arrester</a:t>
            </a:r>
            <a:endParaRPr lang="de-DE" b="1" dirty="0">
              <a:latin typeface="Fira Sans" panose="020B0503050000020004" pitchFamily="34" charset="0"/>
              <a:ea typeface="Fira Sans" panose="020B0503050000020004" pitchFamily="34" charset="0"/>
            </a:endParaRPr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594F805C-FC03-4B92-BB17-6F37E83F35B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7544" y="274788"/>
            <a:ext cx="384081" cy="432854"/>
          </a:xfrm>
          <a:prstGeom prst="rect">
            <a:avLst/>
          </a:prstGeom>
        </p:spPr>
      </p:pic>
      <p:pic>
        <p:nvPicPr>
          <p:cNvPr id="11" name="Grafik 10">
            <a:extLst>
              <a:ext uri="{FF2B5EF4-FFF2-40B4-BE49-F238E27FC236}">
                <a16:creationId xmlns:a16="http://schemas.microsoft.com/office/drawing/2014/main" id="{FA8CCCFD-772F-4AF8-9FCF-F7EDCBF41E15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1625" y="981362"/>
            <a:ext cx="1982470" cy="1617345"/>
          </a:xfrm>
          <a:prstGeom prst="rect">
            <a:avLst/>
          </a:prstGeom>
        </p:spPr>
      </p:pic>
      <p:pic>
        <p:nvPicPr>
          <p:cNvPr id="12" name="Grafik 11">
            <a:extLst>
              <a:ext uri="{FF2B5EF4-FFF2-40B4-BE49-F238E27FC236}">
                <a16:creationId xmlns:a16="http://schemas.microsoft.com/office/drawing/2014/main" id="{A91AEE1F-D79C-490E-9F93-4D2FE34C69AD}"/>
              </a:ext>
            </a:extLst>
          </p:cNvPr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8064" y="947475"/>
            <a:ext cx="1026795" cy="1618615"/>
          </a:xfrm>
          <a:prstGeom prst="rect">
            <a:avLst/>
          </a:prstGeom>
        </p:spPr>
      </p:pic>
      <p:sp>
        <p:nvSpPr>
          <p:cNvPr id="13" name="Rechteck 12">
            <a:extLst>
              <a:ext uri="{FF2B5EF4-FFF2-40B4-BE49-F238E27FC236}">
                <a16:creationId xmlns:a16="http://schemas.microsoft.com/office/drawing/2014/main" id="{3A51877B-CF68-4E4F-A2CF-66A7E00064E5}"/>
              </a:ext>
            </a:extLst>
          </p:cNvPr>
          <p:cNvSpPr/>
          <p:nvPr/>
        </p:nvSpPr>
        <p:spPr>
          <a:xfrm>
            <a:off x="851625" y="2663334"/>
            <a:ext cx="1398140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000" dirty="0">
                <a:latin typeface="Arial" panose="020B0604020202020204" pitchFamily="34" charset="0"/>
                <a:ea typeface="Times New Roman" panose="02020603050405020304" pitchFamily="18" charset="0"/>
              </a:rPr>
              <a:t>KITO VD/KG-PA-IIB3</a:t>
            </a:r>
            <a:endParaRPr lang="de-DE" sz="1000" dirty="0"/>
          </a:p>
        </p:txBody>
      </p:sp>
      <p:sp>
        <p:nvSpPr>
          <p:cNvPr id="14" name="Rechteck 13">
            <a:extLst>
              <a:ext uri="{FF2B5EF4-FFF2-40B4-BE49-F238E27FC236}">
                <a16:creationId xmlns:a16="http://schemas.microsoft.com/office/drawing/2014/main" id="{7456BD2D-BCDE-48AB-A42F-C0E835F28D84}"/>
              </a:ext>
            </a:extLst>
          </p:cNvPr>
          <p:cNvSpPr/>
          <p:nvPr/>
        </p:nvSpPr>
        <p:spPr>
          <a:xfrm>
            <a:off x="5148064" y="2572707"/>
            <a:ext cx="1478290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100" dirty="0">
                <a:latin typeface="Arial" panose="020B0604020202020204" pitchFamily="34" charset="0"/>
              </a:rPr>
              <a:t>Wrong Configuration</a:t>
            </a:r>
            <a:endParaRPr lang="de-DE" sz="1100" dirty="0"/>
          </a:p>
        </p:txBody>
      </p:sp>
      <p:sp>
        <p:nvSpPr>
          <p:cNvPr id="15" name="Rechteck 14">
            <a:extLst>
              <a:ext uri="{FF2B5EF4-FFF2-40B4-BE49-F238E27FC236}">
                <a16:creationId xmlns:a16="http://schemas.microsoft.com/office/drawing/2014/main" id="{DE14E9F9-042C-49E2-B543-82CF672CEBBA}"/>
              </a:ext>
            </a:extLst>
          </p:cNvPr>
          <p:cNvSpPr/>
          <p:nvPr/>
        </p:nvSpPr>
        <p:spPr>
          <a:xfrm>
            <a:off x="851625" y="2877919"/>
            <a:ext cx="3312368" cy="29546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>
                <a:latin typeface="Arial" panose="020B0604020202020204" pitchFamily="34" charset="0"/>
                <a:ea typeface="Times New Roman" panose="02020603050405020304" pitchFamily="18" charset="0"/>
              </a:rPr>
              <a:t>Advantages</a:t>
            </a:r>
          </a:p>
          <a:p>
            <a:endParaRPr lang="en-US" sz="1400" dirty="0">
              <a:latin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200" dirty="0">
                <a:latin typeface="Arial" panose="020B0604020202020204" pitchFamily="34" charset="0"/>
              </a:rPr>
              <a:t>Less Maintenance Frequency;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200" dirty="0">
              <a:latin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200" dirty="0">
                <a:latin typeface="Arial" panose="020B0604020202020204" pitchFamily="34" charset="0"/>
              </a:rPr>
              <a:t>Extremely maintenance friendly;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200" dirty="0">
              <a:latin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200" dirty="0">
                <a:latin typeface="Arial" panose="020B0604020202020204" pitchFamily="34" charset="0"/>
              </a:rPr>
              <a:t>In case of explosion in atmosphere, flame will be extinguished outside the valve;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200" dirty="0">
              <a:latin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200" dirty="0">
                <a:latin typeface="Arial" panose="020B0604020202020204" pitchFamily="34" charset="0"/>
              </a:rPr>
              <a:t>No contact with vapors when performing maintenance or visual inspection;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200" dirty="0">
              <a:latin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200" dirty="0">
                <a:latin typeface="Arial" panose="020B0604020202020204" pitchFamily="34" charset="0"/>
              </a:rPr>
              <a:t>Approved acc. ATEX 2014/34/EU and ISO 16852.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de-DE" sz="1400" dirty="0"/>
          </a:p>
        </p:txBody>
      </p:sp>
      <p:sp>
        <p:nvSpPr>
          <p:cNvPr id="16" name="Rechteck 15">
            <a:extLst>
              <a:ext uri="{FF2B5EF4-FFF2-40B4-BE49-F238E27FC236}">
                <a16:creationId xmlns:a16="http://schemas.microsoft.com/office/drawing/2014/main" id="{1144F9B4-546C-4D91-A28D-504A7CF2318A}"/>
              </a:ext>
            </a:extLst>
          </p:cNvPr>
          <p:cNvSpPr/>
          <p:nvPr/>
        </p:nvSpPr>
        <p:spPr>
          <a:xfrm>
            <a:off x="5148064" y="2909555"/>
            <a:ext cx="3744416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>
                <a:latin typeface="Arial" panose="020B0604020202020204" pitchFamily="34" charset="0"/>
                <a:ea typeface="Times New Roman" panose="02020603050405020304" pitchFamily="18" charset="0"/>
              </a:rPr>
              <a:t>Disadvantages</a:t>
            </a:r>
          </a:p>
          <a:p>
            <a:endParaRPr lang="en-US" sz="1400" dirty="0">
              <a:latin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200" dirty="0">
                <a:latin typeface="Arial" panose="020B0604020202020204" pitchFamily="34" charset="0"/>
              </a:rPr>
              <a:t>Additional risk of clogging and hence storage tank collapse;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200" dirty="0">
              <a:latin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200" dirty="0">
                <a:latin typeface="Arial" panose="020B0604020202020204" pitchFamily="34" charset="0"/>
              </a:rPr>
              <a:t>May not be safe if explosions or endurance burning occurs;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200" dirty="0">
              <a:latin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200" dirty="0">
                <a:latin typeface="Arial" panose="020B0604020202020204" pitchFamily="34" charset="0"/>
              </a:rPr>
              <a:t>Flame Arrester element cannot be serviced without losing explosion mitigation effect;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200" dirty="0">
              <a:latin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200" dirty="0">
                <a:latin typeface="Arial" panose="020B0604020202020204" pitchFamily="34" charset="0"/>
              </a:rPr>
              <a:t>Difficult maintenance procedure, which needs more time</a:t>
            </a:r>
          </a:p>
          <a:p>
            <a:endParaRPr lang="en-US" sz="1200" dirty="0">
              <a:latin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200" dirty="0">
                <a:latin typeface="Arial" panose="020B0604020202020204" pitchFamily="34" charset="0"/>
              </a:rPr>
              <a:t>Can lead to reduced flow or even severe chattering due to pressure drop of flame arrester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de-DE" sz="1400" dirty="0"/>
          </a:p>
        </p:txBody>
      </p:sp>
      <p:sp>
        <p:nvSpPr>
          <p:cNvPr id="17" name="Textfeld 16">
            <a:extLst>
              <a:ext uri="{FF2B5EF4-FFF2-40B4-BE49-F238E27FC236}">
                <a16:creationId xmlns:a16="http://schemas.microsoft.com/office/drawing/2014/main" id="{33566A4D-C949-4639-92A3-AE2DE3692BDE}"/>
              </a:ext>
            </a:extLst>
          </p:cNvPr>
          <p:cNvSpPr txBox="1"/>
          <p:nvPr/>
        </p:nvSpPr>
        <p:spPr>
          <a:xfrm>
            <a:off x="851625" y="5858503"/>
            <a:ext cx="4248472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400" u="sng" dirty="0">
                <a:latin typeface="Arial" panose="020B0604020202020204" pitchFamily="34" charset="0"/>
                <a:cs typeface="Arial" panose="020B0604020202020204" pitchFamily="34" charset="0"/>
              </a:rPr>
              <a:t>Remark:</a:t>
            </a:r>
          </a:p>
          <a:p>
            <a:r>
              <a:rPr lang="de-DE" sz="1200" dirty="0">
                <a:latin typeface="Arial" panose="020B0604020202020204" pitchFamily="34" charset="0"/>
                <a:cs typeface="Arial" panose="020B0604020202020204" pitchFamily="34" charset="0"/>
              </a:rPr>
              <a:t>ISO 16852 </a:t>
            </a:r>
            <a:r>
              <a:rPr lang="de-DE" sz="1200" dirty="0" err="1">
                <a:latin typeface="Arial" panose="020B0604020202020204" pitchFamily="34" charset="0"/>
                <a:cs typeface="Arial" panose="020B0604020202020204" pitchFamily="34" charset="0"/>
              </a:rPr>
              <a:t>requires</a:t>
            </a:r>
            <a:r>
              <a:rPr lang="de-DE" sz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200" dirty="0" err="1">
                <a:latin typeface="Arial" panose="020B0604020202020204" pitchFamily="34" charset="0"/>
                <a:cs typeface="Arial" panose="020B0604020202020204" pitchFamily="34" charset="0"/>
              </a:rPr>
              <a:t>both</a:t>
            </a:r>
            <a:r>
              <a:rPr lang="de-DE" sz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200" dirty="0" err="1">
                <a:latin typeface="Arial" panose="020B0604020202020204" pitchFamily="34" charset="0"/>
                <a:cs typeface="Arial" panose="020B0604020202020204" pitchFamily="34" charset="0"/>
              </a:rPr>
              <a:t>flow</a:t>
            </a:r>
            <a:r>
              <a:rPr lang="de-DE" sz="1200" dirty="0">
                <a:latin typeface="Arial" panose="020B0604020202020204" pitchFamily="34" charset="0"/>
                <a:cs typeface="Arial" panose="020B0604020202020204" pitchFamily="34" charset="0"/>
              </a:rPr>
              <a:t> and </a:t>
            </a:r>
            <a:r>
              <a:rPr lang="de-DE" sz="1200" dirty="0" err="1">
                <a:latin typeface="Arial" panose="020B0604020202020204" pitchFamily="34" charset="0"/>
                <a:cs typeface="Arial" panose="020B0604020202020204" pitchFamily="34" charset="0"/>
              </a:rPr>
              <a:t>flame</a:t>
            </a:r>
            <a:r>
              <a:rPr lang="de-DE" sz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200" dirty="0" err="1">
                <a:latin typeface="Arial" panose="020B0604020202020204" pitchFamily="34" charset="0"/>
                <a:cs typeface="Arial" panose="020B0604020202020204" pitchFamily="34" charset="0"/>
              </a:rPr>
              <a:t>transmission</a:t>
            </a:r>
            <a:r>
              <a:rPr lang="de-DE" sz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200" dirty="0" err="1">
                <a:latin typeface="Arial" panose="020B0604020202020204" pitchFamily="34" charset="0"/>
                <a:cs typeface="Arial" panose="020B0604020202020204" pitchFamily="34" charset="0"/>
              </a:rPr>
              <a:t>testing</a:t>
            </a:r>
            <a:r>
              <a:rPr lang="de-DE" sz="1200" dirty="0">
                <a:latin typeface="Arial" panose="020B0604020202020204" pitchFamily="34" charset="0"/>
                <a:cs typeface="Arial" panose="020B0604020202020204" pitchFamily="34" charset="0"/>
              </a:rPr>
              <a:t> of </a:t>
            </a:r>
            <a:r>
              <a:rPr lang="de-DE" sz="1200" dirty="0" err="1">
                <a:latin typeface="Arial" panose="020B0604020202020204" pitchFamily="34" charset="0"/>
                <a:cs typeface="Arial" panose="020B0604020202020204" pitchFamily="34" charset="0"/>
              </a:rPr>
              <a:t>combined</a:t>
            </a:r>
            <a:r>
              <a:rPr lang="de-DE" sz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200" dirty="0" err="1">
                <a:latin typeface="Arial" panose="020B0604020202020204" pitchFamily="34" charset="0"/>
                <a:cs typeface="Arial" panose="020B0604020202020204" pitchFamily="34" charset="0"/>
              </a:rPr>
              <a:t>devices</a:t>
            </a:r>
            <a:r>
              <a:rPr lang="de-DE" sz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200" dirty="0" err="1">
                <a:latin typeface="Arial" panose="020B0604020202020204" pitchFamily="34" charset="0"/>
                <a:cs typeface="Arial" panose="020B0604020202020204" pitchFamily="34" charset="0"/>
              </a:rPr>
              <a:t>working</a:t>
            </a:r>
            <a:r>
              <a:rPr lang="de-DE" sz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200" dirty="0" err="1">
                <a:latin typeface="Arial" panose="020B0604020202020204" pitchFamily="34" charset="0"/>
                <a:cs typeface="Arial" panose="020B0604020202020204" pitchFamily="34" charset="0"/>
              </a:rPr>
              <a:t>together</a:t>
            </a:r>
            <a:r>
              <a:rPr lang="de-DE" sz="12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75675395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EDEF3F9-ACD5-4136-9E1C-47EBC4DC65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de-DE" b="1" dirty="0">
                <a:latin typeface="Fira Sans" panose="020B0503050000020004" pitchFamily="34" charset="0"/>
                <a:ea typeface="Fira Sans" panose="020B0503050000020004" pitchFamily="34" charset="0"/>
              </a:rPr>
              <a:t>	</a:t>
            </a:r>
            <a:r>
              <a:rPr lang="de-DE" b="1" dirty="0" err="1">
                <a:latin typeface="Fira Sans" panose="020B0503050000020004" pitchFamily="34" charset="0"/>
                <a:ea typeface="Fira Sans" panose="020B0503050000020004" pitchFamily="34" charset="0"/>
              </a:rPr>
              <a:t>Breather</a:t>
            </a:r>
            <a:r>
              <a:rPr lang="de-DE" b="1" dirty="0">
                <a:latin typeface="Fira Sans" panose="020B0503050000020004" pitchFamily="34" charset="0"/>
                <a:ea typeface="Fira Sans" panose="020B0503050000020004" pitchFamily="34" charset="0"/>
              </a:rPr>
              <a:t> Valves – Spring </a:t>
            </a:r>
            <a:r>
              <a:rPr lang="de-DE" b="1" dirty="0" err="1">
                <a:latin typeface="Fira Sans" panose="020B0503050000020004" pitchFamily="34" charset="0"/>
                <a:ea typeface="Fira Sans" panose="020B0503050000020004" pitchFamily="34" charset="0"/>
              </a:rPr>
              <a:t>loaded</a:t>
            </a:r>
            <a:r>
              <a:rPr lang="de-DE" b="1" dirty="0">
                <a:latin typeface="Fira Sans" panose="020B0503050000020004" pitchFamily="34" charset="0"/>
                <a:ea typeface="Fira Sans" panose="020B0503050000020004" pitchFamily="34" charset="0"/>
              </a:rPr>
              <a:t> design</a:t>
            </a:r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594F805C-FC03-4B92-BB17-6F37E83F35B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7544" y="274788"/>
            <a:ext cx="384081" cy="432854"/>
          </a:xfrm>
          <a:prstGeom prst="rect">
            <a:avLst/>
          </a:prstGeom>
        </p:spPr>
      </p:pic>
      <p:pic>
        <p:nvPicPr>
          <p:cNvPr id="11" name="Grafik 10">
            <a:extLst>
              <a:ext uri="{FF2B5EF4-FFF2-40B4-BE49-F238E27FC236}">
                <a16:creationId xmlns:a16="http://schemas.microsoft.com/office/drawing/2014/main" id="{8047F7A2-21CD-4CE5-A3DB-4311AF03DDF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8638" y="1201916"/>
            <a:ext cx="1937712" cy="3351055"/>
          </a:xfrm>
          <a:prstGeom prst="rect">
            <a:avLst/>
          </a:prstGeom>
        </p:spPr>
      </p:pic>
      <p:sp>
        <p:nvSpPr>
          <p:cNvPr id="12" name="Textfeld 11">
            <a:extLst>
              <a:ext uri="{FF2B5EF4-FFF2-40B4-BE49-F238E27FC236}">
                <a16:creationId xmlns:a16="http://schemas.microsoft.com/office/drawing/2014/main" id="{597BD448-969B-4073-8C22-FAC289383DFC}"/>
              </a:ext>
            </a:extLst>
          </p:cNvPr>
          <p:cNvSpPr txBox="1"/>
          <p:nvPr/>
        </p:nvSpPr>
        <p:spPr>
          <a:xfrm>
            <a:off x="5796136" y="4670309"/>
            <a:ext cx="186104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100" dirty="0">
                <a:latin typeface="Arial" panose="020B0604020202020204" pitchFamily="34" charset="0"/>
                <a:cs typeface="Arial" panose="020B0604020202020204" pitchFamily="34" charset="0"/>
              </a:rPr>
              <a:t>Settings up to 350 mbar</a:t>
            </a:r>
            <a:endParaRPr lang="de-DE" sz="11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Rechteck 12">
            <a:extLst>
              <a:ext uri="{FF2B5EF4-FFF2-40B4-BE49-F238E27FC236}">
                <a16:creationId xmlns:a16="http://schemas.microsoft.com/office/drawing/2014/main" id="{F91E09AE-E2F9-43E3-B2A6-081CEE5E17A5}"/>
              </a:ext>
            </a:extLst>
          </p:cNvPr>
          <p:cNvSpPr/>
          <p:nvPr/>
        </p:nvSpPr>
        <p:spPr>
          <a:xfrm>
            <a:off x="467544" y="1206603"/>
            <a:ext cx="280782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b="1" dirty="0">
                <a:latin typeface="Arial" panose="020B0604020202020204" pitchFamily="34" charset="0"/>
                <a:cs typeface="Arial" panose="020B0604020202020204" pitchFamily="34" charset="0"/>
              </a:rPr>
              <a:t>KITO</a:t>
            </a:r>
            <a:r>
              <a:rPr lang="de-DE" b="1" baseline="30000" dirty="0">
                <a:latin typeface="Arial" panose="020B0604020202020204" pitchFamily="34" charset="0"/>
                <a:cs typeface="Arial" panose="020B0604020202020204" pitchFamily="34" charset="0"/>
              </a:rPr>
              <a:t>®</a:t>
            </a:r>
            <a:r>
              <a:rPr lang="de-DE" b="1" dirty="0">
                <a:latin typeface="Arial" panose="020B0604020202020204" pitchFamily="34" charset="0"/>
                <a:cs typeface="Arial" panose="020B0604020202020204" pitchFamily="34" charset="0"/>
              </a:rPr>
              <a:t> Cartridge design.</a:t>
            </a:r>
          </a:p>
        </p:txBody>
      </p:sp>
      <p:sp>
        <p:nvSpPr>
          <p:cNvPr id="14" name="Rechteck 13">
            <a:extLst>
              <a:ext uri="{FF2B5EF4-FFF2-40B4-BE49-F238E27FC236}">
                <a16:creationId xmlns:a16="http://schemas.microsoft.com/office/drawing/2014/main" id="{A8A38DA0-9340-4FD2-AAA1-33E2761355DD}"/>
              </a:ext>
            </a:extLst>
          </p:cNvPr>
          <p:cNvSpPr/>
          <p:nvPr/>
        </p:nvSpPr>
        <p:spPr>
          <a:xfrm>
            <a:off x="467544" y="1846070"/>
            <a:ext cx="4572000" cy="1384995"/>
          </a:xfrm>
          <a:prstGeom prst="rect">
            <a:avLst/>
          </a:prstGeom>
        </p:spPr>
        <p:txBody>
          <a:bodyPr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Due to this technical design as a cartridge construction no renewed adjustment pressure adjustment (spring tension) on a test stand is required after disassembly;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Easier and quicker maintenance;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Reduces the ongoing operating costs;</a:t>
            </a:r>
            <a:endParaRPr lang="de-DE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5" name="Grafik 14">
            <a:extLst>
              <a:ext uri="{FF2B5EF4-FFF2-40B4-BE49-F238E27FC236}">
                <a16:creationId xmlns:a16="http://schemas.microsoft.com/office/drawing/2014/main" id="{97ED6874-AABE-4B66-B1F7-7EE4F827447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43803" y="3160989"/>
            <a:ext cx="1449681" cy="3018640"/>
          </a:xfrm>
          <a:prstGeom prst="rect">
            <a:avLst/>
          </a:prstGeom>
        </p:spPr>
      </p:pic>
      <p:pic>
        <p:nvPicPr>
          <p:cNvPr id="16" name="Grafik 15">
            <a:extLst>
              <a:ext uri="{FF2B5EF4-FFF2-40B4-BE49-F238E27FC236}">
                <a16:creationId xmlns:a16="http://schemas.microsoft.com/office/drawing/2014/main" id="{37B65101-8DB9-49A7-9587-5947282DDB8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41145" y="4319432"/>
            <a:ext cx="1861047" cy="13280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486816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EDEF3F9-ACD5-4136-9E1C-47EBC4DC65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de-DE" b="1" dirty="0">
                <a:latin typeface="Fira Sans" panose="020B0503050000020004" pitchFamily="34" charset="0"/>
                <a:ea typeface="Fira Sans" panose="020B0503050000020004" pitchFamily="34" charset="0"/>
              </a:rPr>
              <a:t>	</a:t>
            </a:r>
            <a:r>
              <a:rPr lang="de-DE" b="1" dirty="0" err="1">
                <a:latin typeface="Fira Sans" panose="020B0503050000020004" pitchFamily="34" charset="0"/>
                <a:ea typeface="Fira Sans" panose="020B0503050000020004" pitchFamily="34" charset="0"/>
              </a:rPr>
              <a:t>Breather</a:t>
            </a:r>
            <a:r>
              <a:rPr lang="de-DE" b="1" dirty="0">
                <a:latin typeface="Fira Sans" panose="020B0503050000020004" pitchFamily="34" charset="0"/>
                <a:ea typeface="Fira Sans" panose="020B0503050000020004" pitchFamily="34" charset="0"/>
              </a:rPr>
              <a:t> Valves – </a:t>
            </a:r>
            <a:r>
              <a:rPr lang="de-DE" b="1" dirty="0" err="1">
                <a:latin typeface="Fira Sans" panose="020B0503050000020004" pitchFamily="34" charset="0"/>
                <a:ea typeface="Fira Sans" panose="020B0503050000020004" pitchFamily="34" charset="0"/>
              </a:rPr>
              <a:t>Sealings</a:t>
            </a:r>
            <a:r>
              <a:rPr lang="de-DE" b="1" dirty="0">
                <a:latin typeface="Fira Sans" panose="020B0503050000020004" pitchFamily="34" charset="0"/>
                <a:ea typeface="Fira Sans" panose="020B0503050000020004" pitchFamily="34" charset="0"/>
              </a:rPr>
              <a:t> and </a:t>
            </a:r>
            <a:r>
              <a:rPr lang="de-DE" b="1" dirty="0" err="1">
                <a:latin typeface="Fira Sans" panose="020B0503050000020004" pitchFamily="34" charset="0"/>
                <a:ea typeface="Fira Sans" panose="020B0503050000020004" pitchFamily="34" charset="0"/>
              </a:rPr>
              <a:t>seat</a:t>
            </a:r>
            <a:endParaRPr lang="de-DE" b="1" dirty="0">
              <a:latin typeface="Fira Sans" panose="020B0503050000020004" pitchFamily="34" charset="0"/>
              <a:ea typeface="Fira Sans" panose="020B0503050000020004" pitchFamily="34" charset="0"/>
            </a:endParaRPr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594F805C-FC03-4B92-BB17-6F37E83F35B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7544" y="274788"/>
            <a:ext cx="384081" cy="432854"/>
          </a:xfrm>
          <a:prstGeom prst="rect">
            <a:avLst/>
          </a:prstGeom>
        </p:spPr>
      </p:pic>
      <p:sp>
        <p:nvSpPr>
          <p:cNvPr id="17" name="Textfeld 16">
            <a:extLst>
              <a:ext uri="{FF2B5EF4-FFF2-40B4-BE49-F238E27FC236}">
                <a16:creationId xmlns:a16="http://schemas.microsoft.com/office/drawing/2014/main" id="{7ECEBA65-27AD-4DE0-AA3A-3241A5DA52E6}"/>
              </a:ext>
            </a:extLst>
          </p:cNvPr>
          <p:cNvSpPr txBox="1"/>
          <p:nvPr/>
        </p:nvSpPr>
        <p:spPr>
          <a:xfrm>
            <a:off x="466352" y="3863712"/>
            <a:ext cx="8424936" cy="30777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b="1" dirty="0">
                <a:latin typeface="Arial" panose="020B0604020202020204" pitchFamily="34" charset="0"/>
                <a:cs typeface="Arial" panose="020B0604020202020204" pitchFamily="34" charset="0"/>
              </a:rPr>
              <a:t>Advantages – KITO</a:t>
            </a:r>
          </a:p>
          <a:p>
            <a:endParaRPr lang="pt-BR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t-BR" sz="1400" dirty="0">
                <a:latin typeface="Arial" panose="020B0604020202020204" pitchFamily="34" charset="0"/>
                <a:cs typeface="Arial" panose="020B0604020202020204" pitchFamily="34" charset="0"/>
              </a:rPr>
              <a:t>Perfect interplay between valve pallet and valve seat, different sealings options (materials) are available to suit process conditions;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pt-BR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t-BR" sz="1400" dirty="0">
                <a:latin typeface="Arial" panose="020B0604020202020204" pitchFamily="34" charset="0"/>
                <a:cs typeface="Arial" panose="020B0604020202020204" pitchFamily="34" charset="0"/>
              </a:rPr>
              <a:t>Valve seat incorporated in the valve. Always in Stainless Steel or higher material allowing perfect lapping process and avoiding corrosion;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pt-BR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t-BR" sz="1400" dirty="0">
                <a:latin typeface="Arial" panose="020B0604020202020204" pitchFamily="34" charset="0"/>
                <a:cs typeface="Arial" panose="020B0604020202020204" pitchFamily="34" charset="0"/>
              </a:rPr>
              <a:t>Precision guiding preventing fluttering and tilt (Neigung) of the spindle. Therefore, stable operation of the valve.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de-DE" sz="1400" dirty="0"/>
          </a:p>
          <a:p>
            <a:pPr algn="ctr"/>
            <a:endParaRPr lang="pt-BR" sz="1400" dirty="0"/>
          </a:p>
          <a:p>
            <a:endParaRPr lang="pt-BR" dirty="0"/>
          </a:p>
        </p:txBody>
      </p:sp>
      <p:grpSp>
        <p:nvGrpSpPr>
          <p:cNvPr id="18" name="Gruppieren 17">
            <a:extLst>
              <a:ext uri="{FF2B5EF4-FFF2-40B4-BE49-F238E27FC236}">
                <a16:creationId xmlns:a16="http://schemas.microsoft.com/office/drawing/2014/main" id="{543003BB-0F8A-44A5-B0A5-A1F7753DE2FA}"/>
              </a:ext>
            </a:extLst>
          </p:cNvPr>
          <p:cNvGrpSpPr/>
          <p:nvPr/>
        </p:nvGrpSpPr>
        <p:grpSpPr>
          <a:xfrm>
            <a:off x="466352" y="1086399"/>
            <a:ext cx="8093902" cy="2696331"/>
            <a:chOff x="942594" y="1091753"/>
            <a:chExt cx="8093902" cy="2696331"/>
          </a:xfrm>
        </p:grpSpPr>
        <p:graphicFrame>
          <p:nvGraphicFramePr>
            <p:cNvPr id="19" name="Objekt 18">
              <a:extLst>
                <a:ext uri="{FF2B5EF4-FFF2-40B4-BE49-F238E27FC236}">
                  <a16:creationId xmlns:a16="http://schemas.microsoft.com/office/drawing/2014/main" id="{2C552BFD-9CE1-473B-A031-B2EE79EF1D77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089004262"/>
                </p:ext>
              </p:extLst>
            </p:nvPr>
          </p:nvGraphicFramePr>
          <p:xfrm>
            <a:off x="5486516" y="1091753"/>
            <a:ext cx="2736850" cy="248126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27" name="DWG TrueView Drawing" r:id="rId4" imgW="17164050" imgH="8124825" progId="DWGTrueView.Drawing.20">
                    <p:embed/>
                  </p:oleObj>
                </mc:Choice>
                <mc:Fallback>
                  <p:oleObj name="DWG TrueView Drawing" r:id="rId4" imgW="17164050" imgH="8124825" progId="DWGTrueView.Drawing.20">
                    <p:embed/>
                    <p:pic>
                      <p:nvPicPr>
                        <p:cNvPr id="12" name="Objekt 11">
                          <a:extLst>
                            <a:ext uri="{FF2B5EF4-FFF2-40B4-BE49-F238E27FC236}">
                              <a16:creationId xmlns:a16="http://schemas.microsoft.com/office/drawing/2014/main" id="{1834E3AE-9A03-4EAB-A78B-3F49A7F10432}"/>
                            </a:ext>
                          </a:extLst>
                        </p:cNvPr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 l="20567" t="32886" r="59338" b="36057"/>
                        <a:stretch>
                          <a:fillRect/>
                        </a:stretch>
                      </p:blipFill>
                      <p:spPr bwMode="auto">
                        <a:xfrm>
                          <a:off x="5486516" y="1091753"/>
                          <a:ext cx="2736850" cy="2481263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pic>
          <p:nvPicPr>
            <p:cNvPr id="20" name="Picture 4" descr="H:\IMG_2030.JPG">
              <a:extLst>
                <a:ext uri="{FF2B5EF4-FFF2-40B4-BE49-F238E27FC236}">
                  <a16:creationId xmlns:a16="http://schemas.microsoft.com/office/drawing/2014/main" id="{BD643732-30C1-40B6-A6CC-30602CF6636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943786" y="1171925"/>
              <a:ext cx="3149871" cy="2339160"/>
            </a:xfrm>
            <a:prstGeom prst="rect">
              <a:avLst/>
            </a:prstGeom>
            <a:noFill/>
          </p:spPr>
        </p:pic>
        <p:sp>
          <p:nvSpPr>
            <p:cNvPr id="21" name="Text Box 4">
              <a:extLst>
                <a:ext uri="{FF2B5EF4-FFF2-40B4-BE49-F238E27FC236}">
                  <a16:creationId xmlns:a16="http://schemas.microsoft.com/office/drawing/2014/main" id="{EFB275A1-D982-4F30-907B-D13D6DD5347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375834" y="1287201"/>
              <a:ext cx="1805901" cy="90794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r>
                <a:rPr lang="de-DE" altLang="de-DE" sz="1100" dirty="0" err="1">
                  <a:solidFill>
                    <a:schemeClr val="bg1"/>
                  </a:solidFill>
                </a:rPr>
                <a:t>No</a:t>
              </a:r>
              <a:r>
                <a:rPr lang="de-DE" altLang="de-DE" sz="1100" dirty="0">
                  <a:solidFill>
                    <a:schemeClr val="bg1"/>
                  </a:solidFill>
                </a:rPr>
                <a:t> tightness at all: valve seat </a:t>
              </a:r>
              <a:r>
                <a:rPr lang="de-DE" altLang="de-DE" sz="1100" dirty="0" err="1">
                  <a:solidFill>
                    <a:schemeClr val="bg1"/>
                  </a:solidFill>
                </a:rPr>
                <a:t>damaged</a:t>
              </a:r>
              <a:r>
                <a:rPr lang="de-DE" altLang="de-DE" sz="1100" dirty="0">
                  <a:solidFill>
                    <a:schemeClr val="bg1"/>
                  </a:solidFill>
                </a:rPr>
                <a:t> </a:t>
              </a:r>
              <a:r>
                <a:rPr lang="de-DE" altLang="de-DE" sz="1100" dirty="0" err="1">
                  <a:solidFill>
                    <a:schemeClr val="bg1"/>
                  </a:solidFill>
                </a:rPr>
                <a:t>by</a:t>
              </a:r>
              <a:r>
                <a:rPr lang="de-DE" altLang="de-DE" sz="1100" dirty="0">
                  <a:solidFill>
                    <a:schemeClr val="bg1"/>
                  </a:solidFill>
                </a:rPr>
                <a:t> </a:t>
              </a:r>
              <a:r>
                <a:rPr lang="de-DE" altLang="de-DE" sz="1100" dirty="0" err="1">
                  <a:solidFill>
                    <a:schemeClr val="bg1"/>
                  </a:solidFill>
                </a:rPr>
                <a:t>corrosion</a:t>
              </a:r>
              <a:r>
                <a:rPr lang="de-DE" altLang="de-DE" sz="1100" dirty="0">
                  <a:solidFill>
                    <a:schemeClr val="bg1"/>
                  </a:solidFill>
                </a:rPr>
                <a:t> (</a:t>
              </a:r>
              <a:r>
                <a:rPr lang="de-DE" altLang="de-DE" sz="1100" dirty="0" err="1">
                  <a:solidFill>
                    <a:schemeClr val="bg1"/>
                  </a:solidFill>
                </a:rPr>
                <a:t>no</a:t>
              </a:r>
              <a:r>
                <a:rPr lang="de-DE" altLang="de-DE" sz="1100" dirty="0">
                  <a:solidFill>
                    <a:schemeClr val="bg1"/>
                  </a:solidFill>
                </a:rPr>
                <a:t> </a:t>
              </a:r>
              <a:r>
                <a:rPr lang="de-DE" altLang="de-DE" sz="1100" dirty="0" err="1">
                  <a:solidFill>
                    <a:schemeClr val="bg1"/>
                  </a:solidFill>
                </a:rPr>
                <a:t>ss</a:t>
              </a:r>
              <a:r>
                <a:rPr lang="de-DE" altLang="de-DE" sz="1100" dirty="0">
                  <a:solidFill>
                    <a:schemeClr val="bg1"/>
                  </a:solidFill>
                </a:rPr>
                <a:t>)</a:t>
              </a:r>
              <a:r>
                <a:rPr lang="de-DE" altLang="de-DE" sz="1100" b="0" dirty="0"/>
                <a:t> </a:t>
              </a:r>
            </a:p>
            <a:p>
              <a:endParaRPr lang="de-DE" altLang="de-DE" sz="2000" b="0" dirty="0"/>
            </a:p>
          </p:txBody>
        </p:sp>
        <p:sp>
          <p:nvSpPr>
            <p:cNvPr id="22" name="Text Box 5">
              <a:extLst>
                <a:ext uri="{FF2B5EF4-FFF2-40B4-BE49-F238E27FC236}">
                  <a16:creationId xmlns:a16="http://schemas.microsoft.com/office/drawing/2014/main" id="{15F67173-4825-4294-8601-36CF20D45FF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75856" y="2564904"/>
              <a:ext cx="1065457" cy="73866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r>
                <a:rPr lang="de-DE" altLang="de-DE" sz="1100" dirty="0">
                  <a:solidFill>
                    <a:schemeClr val="bg1"/>
                  </a:solidFill>
                </a:rPr>
                <a:t>Gasket </a:t>
              </a:r>
              <a:r>
                <a:rPr lang="de-DE" altLang="de-DE" sz="1100" dirty="0" err="1">
                  <a:solidFill>
                    <a:schemeClr val="bg1"/>
                  </a:solidFill>
                </a:rPr>
                <a:t>corrugated</a:t>
              </a:r>
              <a:endParaRPr lang="de-DE" altLang="de-DE" sz="1100" dirty="0">
                <a:solidFill>
                  <a:schemeClr val="bg1"/>
                </a:solidFill>
              </a:endParaRPr>
            </a:p>
            <a:p>
              <a:endParaRPr lang="de-DE" altLang="de-DE" sz="2000" b="0" dirty="0"/>
            </a:p>
          </p:txBody>
        </p:sp>
        <p:sp>
          <p:nvSpPr>
            <p:cNvPr id="23" name="Textfeld 22">
              <a:extLst>
                <a:ext uri="{FF2B5EF4-FFF2-40B4-BE49-F238E27FC236}">
                  <a16:creationId xmlns:a16="http://schemas.microsoft.com/office/drawing/2014/main" id="{34A78DEC-E1A9-4551-BE3C-2B179FAEAC42}"/>
                </a:ext>
              </a:extLst>
            </p:cNvPr>
            <p:cNvSpPr txBox="1"/>
            <p:nvPr/>
          </p:nvSpPr>
          <p:spPr>
            <a:xfrm>
              <a:off x="942594" y="3511085"/>
              <a:ext cx="186104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pt-BR" sz="1200" dirty="0"/>
                <a:t>Wrong Design</a:t>
              </a:r>
              <a:endParaRPr lang="de-DE" sz="1200" dirty="0"/>
            </a:p>
          </p:txBody>
        </p:sp>
        <p:sp>
          <p:nvSpPr>
            <p:cNvPr id="24" name="Textfeld 23">
              <a:extLst>
                <a:ext uri="{FF2B5EF4-FFF2-40B4-BE49-F238E27FC236}">
                  <a16:creationId xmlns:a16="http://schemas.microsoft.com/office/drawing/2014/main" id="{D47D13F6-E8EB-4A2B-9E80-E05C339F6510}"/>
                </a:ext>
              </a:extLst>
            </p:cNvPr>
            <p:cNvSpPr txBox="1"/>
            <p:nvPr/>
          </p:nvSpPr>
          <p:spPr>
            <a:xfrm>
              <a:off x="7143208" y="1170360"/>
              <a:ext cx="1505733" cy="276999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r>
                <a:rPr lang="de-DE" sz="1200" b="1" dirty="0"/>
                <a:t>Spark protection cap</a:t>
              </a:r>
            </a:p>
          </p:txBody>
        </p:sp>
        <p:sp>
          <p:nvSpPr>
            <p:cNvPr id="25" name="Textfeld 24">
              <a:extLst>
                <a:ext uri="{FF2B5EF4-FFF2-40B4-BE49-F238E27FC236}">
                  <a16:creationId xmlns:a16="http://schemas.microsoft.com/office/drawing/2014/main" id="{1F7551D2-A70C-45D0-A134-040C21C584DF}"/>
                </a:ext>
              </a:extLst>
            </p:cNvPr>
            <p:cNvSpPr txBox="1"/>
            <p:nvPr/>
          </p:nvSpPr>
          <p:spPr>
            <a:xfrm>
              <a:off x="8007304" y="1738205"/>
              <a:ext cx="622863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1200" b="1" dirty="0"/>
                <a:t>weight</a:t>
              </a:r>
            </a:p>
          </p:txBody>
        </p:sp>
        <p:sp>
          <p:nvSpPr>
            <p:cNvPr id="26" name="Textfeld 25">
              <a:extLst>
                <a:ext uri="{FF2B5EF4-FFF2-40B4-BE49-F238E27FC236}">
                  <a16:creationId xmlns:a16="http://schemas.microsoft.com/office/drawing/2014/main" id="{50A4B837-C2DC-4FEA-B93F-3B83651AE3AF}"/>
                </a:ext>
              </a:extLst>
            </p:cNvPr>
            <p:cNvSpPr txBox="1"/>
            <p:nvPr/>
          </p:nvSpPr>
          <p:spPr>
            <a:xfrm>
              <a:off x="8007304" y="2037915"/>
              <a:ext cx="590354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1200" b="1" dirty="0"/>
                <a:t>gasket</a:t>
              </a:r>
            </a:p>
          </p:txBody>
        </p:sp>
        <p:sp>
          <p:nvSpPr>
            <p:cNvPr id="27" name="Textfeld 26">
              <a:extLst>
                <a:ext uri="{FF2B5EF4-FFF2-40B4-BE49-F238E27FC236}">
                  <a16:creationId xmlns:a16="http://schemas.microsoft.com/office/drawing/2014/main" id="{240633FF-00DB-4FC2-A6EE-45BC659F3A90}"/>
                </a:ext>
              </a:extLst>
            </p:cNvPr>
            <p:cNvSpPr txBox="1"/>
            <p:nvPr/>
          </p:nvSpPr>
          <p:spPr>
            <a:xfrm>
              <a:off x="8007304" y="2314913"/>
              <a:ext cx="649473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1200" b="1" dirty="0"/>
                <a:t>washer</a:t>
              </a:r>
            </a:p>
          </p:txBody>
        </p:sp>
        <p:sp>
          <p:nvSpPr>
            <p:cNvPr id="28" name="Textfeld 27">
              <a:extLst>
                <a:ext uri="{FF2B5EF4-FFF2-40B4-BE49-F238E27FC236}">
                  <a16:creationId xmlns:a16="http://schemas.microsoft.com/office/drawing/2014/main" id="{786410FA-F729-4396-BF57-F1DBC2BC6B6E}"/>
                </a:ext>
              </a:extLst>
            </p:cNvPr>
            <p:cNvSpPr txBox="1"/>
            <p:nvPr/>
          </p:nvSpPr>
          <p:spPr>
            <a:xfrm>
              <a:off x="8007304" y="2596507"/>
              <a:ext cx="82901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1200" b="1" dirty="0"/>
                <a:t>Valve seat</a:t>
              </a:r>
            </a:p>
          </p:txBody>
        </p:sp>
        <p:sp>
          <p:nvSpPr>
            <p:cNvPr id="29" name="Textfeld 28">
              <a:extLst>
                <a:ext uri="{FF2B5EF4-FFF2-40B4-BE49-F238E27FC236}">
                  <a16:creationId xmlns:a16="http://schemas.microsoft.com/office/drawing/2014/main" id="{52081A19-7426-4E28-B443-39E7DE725BFD}"/>
                </a:ext>
              </a:extLst>
            </p:cNvPr>
            <p:cNvSpPr txBox="1"/>
            <p:nvPr/>
          </p:nvSpPr>
          <p:spPr>
            <a:xfrm>
              <a:off x="8007303" y="3079720"/>
              <a:ext cx="1029193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1200" b="1" dirty="0"/>
                <a:t>Valve spindle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26984701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EDEF3F9-ACD5-4136-9E1C-47EBC4DC65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de-DE" b="1" dirty="0">
                <a:latin typeface="Fira Sans" panose="020B0503050000020004" pitchFamily="34" charset="0"/>
                <a:ea typeface="Fira Sans" panose="020B0503050000020004" pitchFamily="34" charset="0"/>
              </a:rPr>
              <a:t>	</a:t>
            </a:r>
            <a:r>
              <a:rPr lang="de-DE" b="1" dirty="0" err="1">
                <a:latin typeface="Fira Sans" panose="020B0503050000020004" pitchFamily="34" charset="0"/>
                <a:ea typeface="Fira Sans" panose="020B0503050000020004" pitchFamily="34" charset="0"/>
              </a:rPr>
              <a:t>Leakage</a:t>
            </a:r>
            <a:r>
              <a:rPr lang="de-DE" b="1" dirty="0">
                <a:latin typeface="Fira Sans" panose="020B0503050000020004" pitchFamily="34" charset="0"/>
                <a:ea typeface="Fira Sans" panose="020B0503050000020004" pitchFamily="34" charset="0"/>
              </a:rPr>
              <a:t> Rate</a:t>
            </a:r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594F805C-FC03-4B92-BB17-6F37E83F35B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7544" y="274788"/>
            <a:ext cx="384081" cy="432854"/>
          </a:xfrm>
          <a:prstGeom prst="rect">
            <a:avLst/>
          </a:prstGeom>
        </p:spPr>
      </p:pic>
      <p:pic>
        <p:nvPicPr>
          <p:cNvPr id="10" name="Picture 3">
            <a:extLst>
              <a:ext uri="{FF2B5EF4-FFF2-40B4-BE49-F238E27FC236}">
                <a16:creationId xmlns:a16="http://schemas.microsoft.com/office/drawing/2014/main" id="{514A156A-859B-4051-A110-E6EA369DE1A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280" y="1484784"/>
            <a:ext cx="8967440" cy="39913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Importance of valve sealing Filme 8.wmv">
            <a:hlinkClick r:id="" action="ppaction://media"/>
            <a:extLst>
              <a:ext uri="{FF2B5EF4-FFF2-40B4-BE49-F238E27FC236}">
                <a16:creationId xmlns:a16="http://schemas.microsoft.com/office/drawing/2014/main" id="{312843B6-781C-445F-AB6D-033F05937BFF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232345" y="1160255"/>
            <a:ext cx="6840760" cy="51305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8753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11"/>
                </p:tgtEl>
              </p:cMediaNode>
            </p:vide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EDEF3F9-ACD5-4136-9E1C-47EBC4DC65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de-DE" b="1" dirty="0">
                <a:latin typeface="Fira Sans" panose="020B0503050000020004" pitchFamily="34" charset="0"/>
                <a:ea typeface="Fira Sans" panose="020B0503050000020004" pitchFamily="34" charset="0"/>
              </a:rPr>
              <a:t>	</a:t>
            </a:r>
            <a:r>
              <a:rPr lang="de-DE" b="1" dirty="0" err="1">
                <a:latin typeface="Fira Sans" panose="020B0503050000020004" pitchFamily="34" charset="0"/>
                <a:ea typeface="Fira Sans" panose="020B0503050000020004" pitchFamily="34" charset="0"/>
              </a:rPr>
              <a:t>Customized</a:t>
            </a:r>
            <a:r>
              <a:rPr lang="de-DE" b="1" dirty="0">
                <a:latin typeface="Fira Sans" panose="020B0503050000020004" pitchFamily="34" charset="0"/>
                <a:ea typeface="Fira Sans" panose="020B0503050000020004" pitchFamily="34" charset="0"/>
              </a:rPr>
              <a:t> Solutions</a:t>
            </a:r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594F805C-FC03-4B92-BB17-6F37E83F35B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7544" y="274788"/>
            <a:ext cx="384081" cy="432854"/>
          </a:xfrm>
          <a:prstGeom prst="rect">
            <a:avLst/>
          </a:prstGeom>
        </p:spPr>
      </p:pic>
      <p:pic>
        <p:nvPicPr>
          <p:cNvPr id="11" name="Picture 2" descr="F:\DATEN\BILDER\Bilder Armaturen\Armaturen NEU\Katalog K\VD oSA 05.JPG">
            <a:extLst>
              <a:ext uri="{FF2B5EF4-FFF2-40B4-BE49-F238E27FC236}">
                <a16:creationId xmlns:a16="http://schemas.microsoft.com/office/drawing/2014/main" id="{0BCA658B-66D0-45FC-B4BB-958C26AAF9B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7800" y="1120965"/>
            <a:ext cx="2154049" cy="20150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feld 11">
            <a:extLst>
              <a:ext uri="{FF2B5EF4-FFF2-40B4-BE49-F238E27FC236}">
                <a16:creationId xmlns:a16="http://schemas.microsoft.com/office/drawing/2014/main" id="{90F23656-CF26-4F07-BDCA-AC81255B223C}"/>
              </a:ext>
            </a:extLst>
          </p:cNvPr>
          <p:cNvSpPr txBox="1"/>
          <p:nvPr/>
        </p:nvSpPr>
        <p:spPr>
          <a:xfrm>
            <a:off x="389214" y="5309860"/>
            <a:ext cx="205222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 err="1">
                <a:latin typeface="Arial" panose="020B0604020202020204" pitchFamily="34" charset="0"/>
                <a:cs typeface="Arial" panose="020B0604020202020204" pitchFamily="34" charset="0"/>
              </a:rPr>
              <a:t>electrical</a:t>
            </a: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400" dirty="0" err="1">
                <a:latin typeface="Arial" panose="020B0604020202020204" pitchFamily="34" charset="0"/>
                <a:cs typeface="Arial" panose="020B0604020202020204" pitchFamily="34" charset="0"/>
              </a:rPr>
              <a:t>heated</a:t>
            </a:r>
            <a:endParaRPr lang="de-DE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3" name="Picture 4" descr="F:\DATEN\BILDER\Bilder Armaturen\Armaturen NEU\Katalog B\BEH M e.B. 02.JPG">
            <a:extLst>
              <a:ext uri="{FF2B5EF4-FFF2-40B4-BE49-F238E27FC236}">
                <a16:creationId xmlns:a16="http://schemas.microsoft.com/office/drawing/2014/main" id="{8AFE591E-35E6-4C8D-90F5-D1546B22A3A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82394" y="3627364"/>
            <a:ext cx="2166009" cy="20977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Textfeld 13">
            <a:extLst>
              <a:ext uri="{FF2B5EF4-FFF2-40B4-BE49-F238E27FC236}">
                <a16:creationId xmlns:a16="http://schemas.microsoft.com/office/drawing/2014/main" id="{2122BC3F-75EB-40A5-AC25-3CA718FA45E2}"/>
              </a:ext>
            </a:extLst>
          </p:cNvPr>
          <p:cNvSpPr txBox="1"/>
          <p:nvPr/>
        </p:nvSpPr>
        <p:spPr>
          <a:xfrm>
            <a:off x="2987824" y="5789427"/>
            <a:ext cx="261852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BEH </a:t>
            </a:r>
            <a:r>
              <a:rPr lang="de-DE" sz="1400" dirty="0" err="1">
                <a:latin typeface="Arial" panose="020B0604020202020204" pitchFamily="34" charset="0"/>
                <a:cs typeface="Arial" panose="020B0604020202020204" pitchFamily="34" charset="0"/>
              </a:rPr>
              <a:t>electrical</a:t>
            </a: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400" dirty="0" err="1">
                <a:latin typeface="Arial" panose="020B0604020202020204" pitchFamily="34" charset="0"/>
                <a:cs typeface="Arial" panose="020B0604020202020204" pitchFamily="34" charset="0"/>
              </a:rPr>
              <a:t>heated</a:t>
            </a:r>
            <a:endParaRPr lang="de-DE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5" name="Picture 5" descr="F:\DATEN\BILDER\Deutz\Sicherung DEUTZ 1.jpg">
            <a:extLst>
              <a:ext uri="{FF2B5EF4-FFF2-40B4-BE49-F238E27FC236}">
                <a16:creationId xmlns:a16="http://schemas.microsoft.com/office/drawing/2014/main" id="{BD768449-F311-446F-9FF3-AB2C4B124A8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4057" y="3716148"/>
            <a:ext cx="2252990" cy="16897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Textfeld 15">
            <a:extLst>
              <a:ext uri="{FF2B5EF4-FFF2-40B4-BE49-F238E27FC236}">
                <a16:creationId xmlns:a16="http://schemas.microsoft.com/office/drawing/2014/main" id="{C917073C-9020-489A-A7F6-AD71A3512BB3}"/>
              </a:ext>
            </a:extLst>
          </p:cNvPr>
          <p:cNvSpPr txBox="1"/>
          <p:nvPr/>
        </p:nvSpPr>
        <p:spPr>
          <a:xfrm>
            <a:off x="6133496" y="5475425"/>
            <a:ext cx="225299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Flame </a:t>
            </a:r>
            <a:r>
              <a:rPr lang="de-DE" sz="1400" dirty="0" err="1">
                <a:latin typeface="Arial" panose="020B0604020202020204" pitchFamily="34" charset="0"/>
                <a:cs typeface="Arial" panose="020B0604020202020204" pitchFamily="34" charset="0"/>
              </a:rPr>
              <a:t>arrester</a:t>
            </a: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400" dirty="0" err="1">
                <a:latin typeface="Arial" panose="020B0604020202020204" pitchFamily="34" charset="0"/>
                <a:cs typeface="Arial" panose="020B0604020202020204" pitchFamily="34" charset="0"/>
              </a:rPr>
              <a:t>for</a:t>
            </a: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gas </a:t>
            </a:r>
            <a:r>
              <a:rPr lang="de-DE" sz="1400" dirty="0" err="1">
                <a:latin typeface="Arial" panose="020B0604020202020204" pitchFamily="34" charset="0"/>
                <a:cs typeface="Arial" panose="020B0604020202020204" pitchFamily="34" charset="0"/>
              </a:rPr>
              <a:t>engine</a:t>
            </a:r>
            <a:endParaRPr lang="de-DE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7" name="Picture 6" descr="P1010011">
            <a:extLst>
              <a:ext uri="{FF2B5EF4-FFF2-40B4-BE49-F238E27FC236}">
                <a16:creationId xmlns:a16="http://schemas.microsoft.com/office/drawing/2014/main" id="{65A7736D-6AE0-4144-A6B2-DECA303EDEB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82395" y="1212814"/>
            <a:ext cx="2642925" cy="19821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Textfeld 17">
            <a:extLst>
              <a:ext uri="{FF2B5EF4-FFF2-40B4-BE49-F238E27FC236}">
                <a16:creationId xmlns:a16="http://schemas.microsoft.com/office/drawing/2014/main" id="{0A6EDD20-E35E-488B-BE77-EA919BE9F359}"/>
              </a:ext>
            </a:extLst>
          </p:cNvPr>
          <p:cNvSpPr txBox="1"/>
          <p:nvPr/>
        </p:nvSpPr>
        <p:spPr>
          <a:xfrm>
            <a:off x="6156176" y="3195008"/>
            <a:ext cx="176419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 err="1">
                <a:latin typeface="Arial" panose="020B0604020202020204" pitchFamily="34" charset="0"/>
                <a:cs typeface="Arial" panose="020B0604020202020204" pitchFamily="34" charset="0"/>
              </a:rPr>
              <a:t>Plastic</a:t>
            </a: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 Valves</a:t>
            </a:r>
          </a:p>
        </p:txBody>
      </p:sp>
      <p:sp>
        <p:nvSpPr>
          <p:cNvPr id="19" name="Textfeld 18">
            <a:extLst>
              <a:ext uri="{FF2B5EF4-FFF2-40B4-BE49-F238E27FC236}">
                <a16:creationId xmlns:a16="http://schemas.microsoft.com/office/drawing/2014/main" id="{ECAAD464-46D6-4130-BE77-3BD480B89B52}"/>
              </a:ext>
            </a:extLst>
          </p:cNvPr>
          <p:cNvSpPr txBox="1"/>
          <p:nvPr/>
        </p:nvSpPr>
        <p:spPr>
          <a:xfrm>
            <a:off x="379364" y="1151687"/>
            <a:ext cx="256249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de-DE" b="1" dirty="0">
                <a:latin typeface="Arial" panose="020B0604020202020204" pitchFamily="34" charset="0"/>
                <a:cs typeface="Arial" panose="020B0604020202020204" pitchFamily="34" charset="0"/>
              </a:rPr>
              <a:t>Special </a:t>
            </a:r>
            <a:r>
              <a:rPr lang="de-DE" b="1" dirty="0" err="1">
                <a:latin typeface="Arial" panose="020B0604020202020204" pitchFamily="34" charset="0"/>
                <a:cs typeface="Arial" panose="020B0604020202020204" pitchFamily="34" charset="0"/>
              </a:rPr>
              <a:t>devices</a:t>
            </a:r>
            <a:r>
              <a:rPr lang="de-DE" b="1" dirty="0">
                <a:latin typeface="Arial" panose="020B0604020202020204" pitchFamily="34" charset="0"/>
                <a:cs typeface="Arial" panose="020B0604020202020204" pitchFamily="34" charset="0"/>
              </a:rPr>
              <a:t>,</a:t>
            </a:r>
          </a:p>
          <a:p>
            <a:pPr algn="l"/>
            <a:r>
              <a:rPr lang="de-DE" b="1" dirty="0" err="1">
                <a:latin typeface="Arial" panose="020B0604020202020204" pitchFamily="34" charset="0"/>
                <a:cs typeface="Arial" panose="020B0604020202020204" pitchFamily="34" charset="0"/>
              </a:rPr>
              <a:t>Tailor</a:t>
            </a:r>
            <a:r>
              <a:rPr lang="de-DE" b="1" dirty="0">
                <a:latin typeface="Arial" panose="020B0604020202020204" pitchFamily="34" charset="0"/>
                <a:cs typeface="Arial" panose="020B0604020202020204" pitchFamily="34" charset="0"/>
              </a:rPr>
              <a:t>-made </a:t>
            </a:r>
            <a:r>
              <a:rPr lang="de-DE" b="1" dirty="0" err="1">
                <a:latin typeface="Arial" panose="020B0604020202020204" pitchFamily="34" charset="0"/>
                <a:cs typeface="Arial" panose="020B0604020202020204" pitchFamily="34" charset="0"/>
              </a:rPr>
              <a:t>solutions</a:t>
            </a:r>
            <a:r>
              <a:rPr lang="de-DE" b="1" dirty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646CD118-A922-4EBF-80E5-6FF35659500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97459" y="2629073"/>
            <a:ext cx="1871634" cy="26580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0612355"/>
      </p:ext>
    </p:extLst>
  </p:cSld>
  <p:clrMapOvr>
    <a:masterClrMapping/>
  </p:clrMapOvr>
</p:sld>
</file>

<file path=ppt/theme/theme1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802</Words>
  <Application>Microsoft Office PowerPoint</Application>
  <PresentationFormat>Bildschirmpräsentation (4:3)</PresentationFormat>
  <Paragraphs>132</Paragraphs>
  <Slides>12</Slides>
  <Notes>0</Notes>
  <HiddenSlides>0</HiddenSlides>
  <MMClips>1</MMClips>
  <ScaleCrop>false</ScaleCrop>
  <HeadingPairs>
    <vt:vector size="8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Eingebettete OLE-Server</vt:lpstr>
      </vt:variant>
      <vt:variant>
        <vt:i4>1</vt:i4>
      </vt:variant>
      <vt:variant>
        <vt:lpstr>Folientitel</vt:lpstr>
      </vt:variant>
      <vt:variant>
        <vt:i4>12</vt:i4>
      </vt:variant>
    </vt:vector>
  </HeadingPairs>
  <TitlesOfParts>
    <vt:vector size="17" baseType="lpstr">
      <vt:lpstr>Arial</vt:lpstr>
      <vt:lpstr>Calibri</vt:lpstr>
      <vt:lpstr>Fira Sans</vt:lpstr>
      <vt:lpstr>Larissa</vt:lpstr>
      <vt:lpstr>DWG TrueView Drawing</vt:lpstr>
      <vt:lpstr>KITO Advantages</vt:lpstr>
      <vt:lpstr> Easy Maintenance for in line flame arresters</vt:lpstr>
      <vt:lpstr> Eccentric Design</vt:lpstr>
      <vt:lpstr> Pressure Drop</vt:lpstr>
      <vt:lpstr> Breather Valves with integrated flame arrester</vt:lpstr>
      <vt:lpstr> Breather Valves – Spring loaded design</vt:lpstr>
      <vt:lpstr> Breather Valves – Sealings and seat</vt:lpstr>
      <vt:lpstr> Leakage Rate</vt:lpstr>
      <vt:lpstr> Customized Solutions</vt:lpstr>
      <vt:lpstr> Generell</vt:lpstr>
      <vt:lpstr> Generell</vt:lpstr>
      <vt:lpstr> Generell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Sascha Pineda</dc:creator>
  <cp:lastModifiedBy>Nienstedt, Elke</cp:lastModifiedBy>
  <cp:revision>21</cp:revision>
  <dcterms:created xsi:type="dcterms:W3CDTF">2017-10-02T08:34:48Z</dcterms:created>
  <dcterms:modified xsi:type="dcterms:W3CDTF">2019-09-02T09:37:24Z</dcterms:modified>
</cp:coreProperties>
</file>